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2" autoAdjust="0"/>
    <p:restoredTop sz="94660"/>
  </p:normalViewPr>
  <p:slideViewPr>
    <p:cSldViewPr snapToGrid="0">
      <p:cViewPr varScale="1">
        <p:scale>
          <a:sx n="70" d="100"/>
          <a:sy n="70" d="100"/>
        </p:scale>
        <p:origin x="534"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D0541EA8-0875-4BC0-9E0E-518A4DA5C339}" type="datetimeFigureOut">
              <a:rPr lang="ru-RU" smtClean="0"/>
              <a:t>27.05.2020</a:t>
            </a:fld>
            <a:endParaRPr lang="ru-RU"/>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ru-RU"/>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17EC01E-4824-49CE-9BC1-A3F57DF42D65}" type="slidenum">
              <a:rPr lang="ru-RU" smtClean="0"/>
              <a:t>‹#›</a:t>
            </a:fld>
            <a:endParaRPr lang="ru-RU"/>
          </a:p>
        </p:txBody>
      </p:sp>
    </p:spTree>
    <p:extLst>
      <p:ext uri="{BB962C8B-B14F-4D97-AF65-F5344CB8AC3E}">
        <p14:creationId xmlns:p14="http://schemas.microsoft.com/office/powerpoint/2010/main" val="907444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0541EA8-0875-4BC0-9E0E-518A4DA5C339}" type="datetimeFigureOut">
              <a:rPr lang="ru-RU" smtClean="0"/>
              <a:t>27.05.2020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7EC01E-4824-49CE-9BC1-A3F57DF42D65}" type="slidenum">
              <a:rPr lang="ru-RU" smtClean="0"/>
              <a:t>‹#›</a:t>
            </a:fld>
            <a:endParaRPr lang="ru-RU"/>
          </a:p>
        </p:txBody>
      </p:sp>
    </p:spTree>
    <p:extLst>
      <p:ext uri="{BB962C8B-B14F-4D97-AF65-F5344CB8AC3E}">
        <p14:creationId xmlns:p14="http://schemas.microsoft.com/office/powerpoint/2010/main" val="146165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0541EA8-0875-4BC0-9E0E-518A4DA5C339}" type="datetimeFigureOut">
              <a:rPr lang="ru-RU" smtClean="0"/>
              <a:t>27.05.2020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7EC01E-4824-49CE-9BC1-A3F57DF42D65}" type="slidenum">
              <a:rPr lang="ru-RU" smtClean="0"/>
              <a:t>‹#›</a:t>
            </a:fld>
            <a:endParaRPr lang="ru-RU"/>
          </a:p>
        </p:txBody>
      </p:sp>
    </p:spTree>
    <p:extLst>
      <p:ext uri="{BB962C8B-B14F-4D97-AF65-F5344CB8AC3E}">
        <p14:creationId xmlns:p14="http://schemas.microsoft.com/office/powerpoint/2010/main" val="2225038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0541EA8-0875-4BC0-9E0E-518A4DA5C339}" type="datetimeFigureOut">
              <a:rPr lang="ru-RU" smtClean="0"/>
              <a:t>27.05.2020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7EC01E-4824-49CE-9BC1-A3F57DF42D65}" type="slidenum">
              <a:rPr lang="ru-RU" smtClean="0"/>
              <a:t>‹#›</a:t>
            </a:fld>
            <a:endParaRPr lang="ru-RU"/>
          </a:p>
        </p:txBody>
      </p:sp>
    </p:spTree>
    <p:extLst>
      <p:ext uri="{BB962C8B-B14F-4D97-AF65-F5344CB8AC3E}">
        <p14:creationId xmlns:p14="http://schemas.microsoft.com/office/powerpoint/2010/main" val="1487756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0541EA8-0875-4BC0-9E0E-518A4DA5C339}" type="datetimeFigureOut">
              <a:rPr lang="ru-RU" smtClean="0"/>
              <a:t>27.05.2020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7EC01E-4824-49CE-9BC1-A3F57DF42D65}" type="slidenum">
              <a:rPr lang="ru-RU" smtClean="0"/>
              <a:t>‹#›</a:t>
            </a:fld>
            <a:endParaRPr lang="ru-RU"/>
          </a:p>
        </p:txBody>
      </p:sp>
    </p:spTree>
    <p:extLst>
      <p:ext uri="{BB962C8B-B14F-4D97-AF65-F5344CB8AC3E}">
        <p14:creationId xmlns:p14="http://schemas.microsoft.com/office/powerpoint/2010/main" val="203811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0541EA8-0875-4BC0-9E0E-518A4DA5C339}" type="datetimeFigureOut">
              <a:rPr lang="ru-RU" smtClean="0"/>
              <a:t>27.05.2020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7EC01E-4824-49CE-9BC1-A3F57DF42D65}" type="slidenum">
              <a:rPr lang="ru-RU" smtClean="0"/>
              <a:t>‹#›</a:t>
            </a:fld>
            <a:endParaRPr lang="ru-RU"/>
          </a:p>
        </p:txBody>
      </p:sp>
    </p:spTree>
    <p:extLst>
      <p:ext uri="{BB962C8B-B14F-4D97-AF65-F5344CB8AC3E}">
        <p14:creationId xmlns:p14="http://schemas.microsoft.com/office/powerpoint/2010/main" val="4152155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0541EA8-0875-4BC0-9E0E-518A4DA5C339}" type="datetimeFigureOut">
              <a:rPr lang="ru-RU" smtClean="0"/>
              <a:t>27.05.2020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17EC01E-4824-49CE-9BC1-A3F57DF42D65}" type="slidenum">
              <a:rPr lang="ru-RU" smtClean="0"/>
              <a:t>‹#›</a:t>
            </a:fld>
            <a:endParaRPr lang="ru-RU"/>
          </a:p>
        </p:txBody>
      </p:sp>
    </p:spTree>
    <p:extLst>
      <p:ext uri="{BB962C8B-B14F-4D97-AF65-F5344CB8AC3E}">
        <p14:creationId xmlns:p14="http://schemas.microsoft.com/office/powerpoint/2010/main" val="1285559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0541EA8-0875-4BC0-9E0E-518A4DA5C339}" type="datetimeFigureOut">
              <a:rPr lang="ru-RU" smtClean="0"/>
              <a:t>27.05.2020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17EC01E-4824-49CE-9BC1-A3F57DF42D65}" type="slidenum">
              <a:rPr lang="ru-RU" smtClean="0"/>
              <a:t>‹#›</a:t>
            </a:fld>
            <a:endParaRPr lang="ru-RU"/>
          </a:p>
        </p:txBody>
      </p:sp>
    </p:spTree>
    <p:extLst>
      <p:ext uri="{BB962C8B-B14F-4D97-AF65-F5344CB8AC3E}">
        <p14:creationId xmlns:p14="http://schemas.microsoft.com/office/powerpoint/2010/main" val="2530348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541EA8-0875-4BC0-9E0E-518A4DA5C339}" type="datetimeFigureOut">
              <a:rPr lang="ru-RU" smtClean="0"/>
              <a:t>27.05.2020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17EC01E-4824-49CE-9BC1-A3F57DF42D65}" type="slidenum">
              <a:rPr lang="ru-RU" smtClean="0"/>
              <a:t>‹#›</a:t>
            </a:fld>
            <a:endParaRPr lang="ru-RU"/>
          </a:p>
        </p:txBody>
      </p:sp>
    </p:spTree>
    <p:extLst>
      <p:ext uri="{BB962C8B-B14F-4D97-AF65-F5344CB8AC3E}">
        <p14:creationId xmlns:p14="http://schemas.microsoft.com/office/powerpoint/2010/main" val="3806891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ru-RU" smtClean="0"/>
              <a:t>Образец текста</a:t>
            </a:r>
          </a:p>
        </p:txBody>
      </p:sp>
      <p:sp>
        <p:nvSpPr>
          <p:cNvPr id="5" name="Date Placeholder 4"/>
          <p:cNvSpPr>
            <a:spLocks noGrp="1"/>
          </p:cNvSpPr>
          <p:nvPr>
            <p:ph type="dt" sz="half" idx="10"/>
          </p:nvPr>
        </p:nvSpPr>
        <p:spPr/>
        <p:txBody>
          <a:bodyPr/>
          <a:lstStyle/>
          <a:p>
            <a:fld id="{D0541EA8-0875-4BC0-9E0E-518A4DA5C339}" type="datetimeFigureOut">
              <a:rPr lang="ru-RU" smtClean="0"/>
              <a:t>27.05.2020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17EC01E-4824-49CE-9BC1-A3F57DF42D65}" type="slidenum">
              <a:rPr lang="ru-RU" smtClean="0"/>
              <a:t>‹#›</a:t>
            </a:fld>
            <a:endParaRPr lang="ru-RU"/>
          </a:p>
        </p:txBody>
      </p:sp>
    </p:spTree>
    <p:extLst>
      <p:ext uri="{BB962C8B-B14F-4D97-AF65-F5344CB8AC3E}">
        <p14:creationId xmlns:p14="http://schemas.microsoft.com/office/powerpoint/2010/main" val="1762083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D0541EA8-0875-4BC0-9E0E-518A4DA5C339}" type="datetimeFigureOut">
              <a:rPr lang="ru-RU" smtClean="0"/>
              <a:t>27.05.2020</a:t>
            </a:fld>
            <a:endParaRPr lang="ru-RU"/>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ru-RU"/>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17EC01E-4824-49CE-9BC1-A3F57DF42D65}" type="slidenum">
              <a:rPr lang="ru-RU" smtClean="0"/>
              <a:t>‹#›</a:t>
            </a:fld>
            <a:endParaRPr lang="ru-RU"/>
          </a:p>
        </p:txBody>
      </p:sp>
    </p:spTree>
    <p:extLst>
      <p:ext uri="{BB962C8B-B14F-4D97-AF65-F5344CB8AC3E}">
        <p14:creationId xmlns:p14="http://schemas.microsoft.com/office/powerpoint/2010/main" val="306772234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D0541EA8-0875-4BC0-9E0E-518A4DA5C339}" type="datetimeFigureOut">
              <a:rPr lang="ru-RU" smtClean="0"/>
              <a:t>27.05.2020</a:t>
            </a:fld>
            <a:endParaRPr lang="ru-RU"/>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ru-RU"/>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17EC01E-4824-49CE-9BC1-A3F57DF42D65}" type="slidenum">
              <a:rPr lang="ru-RU" smtClean="0"/>
              <a:t>‹#›</a:t>
            </a:fld>
            <a:endParaRPr lang="ru-RU"/>
          </a:p>
        </p:txBody>
      </p:sp>
    </p:spTree>
    <p:extLst>
      <p:ext uri="{BB962C8B-B14F-4D97-AF65-F5344CB8AC3E}">
        <p14:creationId xmlns:p14="http://schemas.microsoft.com/office/powerpoint/2010/main" val="1346193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16901" y="339533"/>
            <a:ext cx="10782300" cy="2104291"/>
          </a:xfrm>
        </p:spPr>
        <p:txBody>
          <a:bodyPr/>
          <a:lstStyle/>
          <a:p>
            <a:r>
              <a:rPr lang="ru-RU" dirty="0" smtClean="0"/>
              <a:t>Опасность курения для подростков </a:t>
            </a:r>
            <a:endParaRPr lang="ru-RU" dirty="0"/>
          </a:p>
        </p:txBody>
      </p:sp>
      <p:sp>
        <p:nvSpPr>
          <p:cNvPr id="6" name="Подзаголовок 5"/>
          <p:cNvSpPr>
            <a:spLocks noGrp="1"/>
          </p:cNvSpPr>
          <p:nvPr>
            <p:ph type="subTitle" idx="1"/>
          </p:nvPr>
        </p:nvSpPr>
        <p:spPr>
          <a:xfrm>
            <a:off x="2632791" y="5336615"/>
            <a:ext cx="9228201" cy="1645920"/>
          </a:xfrm>
        </p:spPr>
        <p:txBody>
          <a:bodyPr>
            <a:normAutofit/>
          </a:bodyPr>
          <a:lstStyle/>
          <a:p>
            <a:pPr algn="r"/>
            <a:r>
              <a:rPr lang="ru-RU" sz="2000" dirty="0" smtClean="0"/>
              <a:t>Подготовлено региональным специалистом </a:t>
            </a:r>
          </a:p>
          <a:p>
            <a:pPr algn="r"/>
            <a:r>
              <a:rPr lang="ru-RU" sz="2000" dirty="0" smtClean="0"/>
              <a:t>по профилактике наркомании в Тулунском районе</a:t>
            </a:r>
          </a:p>
          <a:p>
            <a:pPr algn="r"/>
            <a:r>
              <a:rPr lang="ru-RU" sz="2000" dirty="0" smtClean="0"/>
              <a:t>Ветровой Т.О.</a:t>
            </a:r>
            <a:endParaRPr lang="ru-RU" sz="20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5963" y="2443824"/>
            <a:ext cx="4885899" cy="2748318"/>
          </a:xfrm>
          <a:prstGeom prst="rect">
            <a:avLst/>
          </a:prstGeom>
        </p:spPr>
      </p:pic>
    </p:spTree>
    <p:extLst>
      <p:ext uri="{BB962C8B-B14F-4D97-AF65-F5344CB8AC3E}">
        <p14:creationId xmlns:p14="http://schemas.microsoft.com/office/powerpoint/2010/main" val="563495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Влияние на лёгкие </a:t>
            </a:r>
          </a:p>
        </p:txBody>
      </p:sp>
      <p:sp>
        <p:nvSpPr>
          <p:cNvPr id="3" name="Объект 2"/>
          <p:cNvSpPr>
            <a:spLocks noGrp="1"/>
          </p:cNvSpPr>
          <p:nvPr>
            <p:ph idx="1"/>
          </p:nvPr>
        </p:nvSpPr>
        <p:spPr>
          <a:xfrm>
            <a:off x="676657" y="2011680"/>
            <a:ext cx="6092634" cy="3766185"/>
          </a:xfrm>
        </p:spPr>
        <p:txBody>
          <a:bodyPr>
            <a:normAutofit lnSpcReduction="10000"/>
          </a:bodyPr>
          <a:lstStyle/>
          <a:p>
            <a:r>
              <a:rPr lang="ru-RU" dirty="0" smtClean="0">
                <a:solidFill>
                  <a:srgbClr val="333333"/>
                </a:solidFill>
                <a:latin typeface="Roboto"/>
              </a:rPr>
              <a:t>Этот </a:t>
            </a:r>
            <a:r>
              <a:rPr lang="ru-RU" dirty="0">
                <a:solidFill>
                  <a:srgbClr val="333333"/>
                </a:solidFill>
                <a:latin typeface="Roboto"/>
              </a:rPr>
              <a:t>орган страдает в первую очередь, поскольку именно в бронхи поступает основная масса никотина. Проблемы с лёгкими дают о себе знать сначала одышкой при физических нагрузках, потом подросток начинает жаловаться на постоянный кашель. Если он не бросит плохую привычку, то рискует </a:t>
            </a:r>
            <a:r>
              <a:rPr lang="ru-RU" dirty="0">
                <a:solidFill>
                  <a:srgbClr val="FF0000"/>
                </a:solidFill>
                <a:latin typeface="Roboto"/>
              </a:rPr>
              <a:t>получить рак лёгких</a:t>
            </a:r>
            <a:r>
              <a:rPr lang="ru-RU" dirty="0">
                <a:solidFill>
                  <a:srgbClr val="333333"/>
                </a:solidFill>
                <a:latin typeface="Roboto"/>
              </a:rPr>
              <a:t>. Эта болезнь особенно распространена среди заядлых курильщиков.</a:t>
            </a:r>
            <a:r>
              <a:rPr lang="ru-RU" dirty="0"/>
              <a:t/>
            </a:r>
            <a:br>
              <a:rPr lang="ru-RU" dirty="0"/>
            </a:br>
            <a:endParaRPr lang="ru-RU"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98875" y="1564544"/>
            <a:ext cx="2855561" cy="4078805"/>
          </a:xfrm>
          <a:prstGeom prst="rect">
            <a:avLst/>
          </a:prstGeom>
        </p:spPr>
      </p:pic>
    </p:spTree>
    <p:extLst>
      <p:ext uri="{BB962C8B-B14F-4D97-AF65-F5344CB8AC3E}">
        <p14:creationId xmlns:p14="http://schemas.microsoft.com/office/powerpoint/2010/main" val="677309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Влияние на гормональный фон </a:t>
            </a:r>
          </a:p>
        </p:txBody>
      </p:sp>
      <p:sp>
        <p:nvSpPr>
          <p:cNvPr id="3" name="Объект 2"/>
          <p:cNvSpPr>
            <a:spLocks noGrp="1"/>
          </p:cNvSpPr>
          <p:nvPr>
            <p:ph idx="1"/>
          </p:nvPr>
        </p:nvSpPr>
        <p:spPr>
          <a:xfrm>
            <a:off x="881372" y="2157731"/>
            <a:ext cx="6215463" cy="3766185"/>
          </a:xfrm>
        </p:spPr>
        <p:txBody>
          <a:bodyPr>
            <a:normAutofit lnSpcReduction="10000"/>
          </a:bodyPr>
          <a:lstStyle/>
          <a:p>
            <a:r>
              <a:rPr lang="ru-RU" dirty="0" smtClean="0">
                <a:solidFill>
                  <a:srgbClr val="333333"/>
                </a:solidFill>
                <a:latin typeface="Roboto"/>
              </a:rPr>
              <a:t>В </a:t>
            </a:r>
            <a:r>
              <a:rPr lang="ru-RU" dirty="0">
                <a:solidFill>
                  <a:srgbClr val="333333"/>
                </a:solidFill>
                <a:latin typeface="Roboto"/>
              </a:rPr>
              <a:t>первую очередь никотин </a:t>
            </a:r>
            <a:r>
              <a:rPr lang="ru-RU" dirty="0">
                <a:solidFill>
                  <a:srgbClr val="FF0000"/>
                </a:solidFill>
                <a:latin typeface="Roboto"/>
              </a:rPr>
              <a:t>разрушительно сказывается на работе щитовидной железы</a:t>
            </a:r>
            <a:r>
              <a:rPr lang="ru-RU" dirty="0">
                <a:solidFill>
                  <a:srgbClr val="333333"/>
                </a:solidFill>
                <a:latin typeface="Roboto"/>
              </a:rPr>
              <a:t>. Последствия этого нарушения: учащение пульса; повышенная температура тела; прыщи; перхоть; плохое состояние кожи; сухость во рту; эмоциональная неустойчивость; нарушения сна. Сбои в работе щитовидной железы по цепочке тянут за собой </a:t>
            </a:r>
            <a:r>
              <a:rPr lang="ru-RU" dirty="0">
                <a:solidFill>
                  <a:srgbClr val="FF0000"/>
                </a:solidFill>
                <a:latin typeface="Roboto"/>
              </a:rPr>
              <a:t>патологии всей эндокринной системы.</a:t>
            </a:r>
            <a:r>
              <a:rPr lang="ru-RU" dirty="0"/>
              <a:t/>
            </a:r>
            <a:br>
              <a:rPr lang="ru-RU" dirty="0"/>
            </a:b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1884" y="2157731"/>
            <a:ext cx="3943066" cy="2957300"/>
          </a:xfrm>
          <a:prstGeom prst="rect">
            <a:avLst/>
          </a:prstGeom>
        </p:spPr>
      </p:pic>
    </p:spTree>
    <p:extLst>
      <p:ext uri="{BB962C8B-B14F-4D97-AF65-F5344CB8AC3E}">
        <p14:creationId xmlns:p14="http://schemas.microsoft.com/office/powerpoint/2010/main" val="1279267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Влияние на репродуктивную систему </a:t>
            </a:r>
          </a:p>
        </p:txBody>
      </p:sp>
      <p:sp>
        <p:nvSpPr>
          <p:cNvPr id="3" name="Объект 2"/>
          <p:cNvSpPr>
            <a:spLocks noGrp="1"/>
          </p:cNvSpPr>
          <p:nvPr>
            <p:ph idx="1"/>
          </p:nvPr>
        </p:nvSpPr>
        <p:spPr>
          <a:xfrm>
            <a:off x="657224" y="1754832"/>
            <a:ext cx="6897850" cy="4846320"/>
          </a:xfrm>
        </p:spPr>
        <p:txBody>
          <a:bodyPr>
            <a:normAutofit lnSpcReduction="10000"/>
          </a:bodyPr>
          <a:lstStyle/>
          <a:p>
            <a:r>
              <a:rPr lang="ru-RU" dirty="0" smtClean="0">
                <a:solidFill>
                  <a:srgbClr val="FF0000"/>
                </a:solidFill>
              </a:rPr>
              <a:t>Раннее </a:t>
            </a:r>
            <a:r>
              <a:rPr lang="ru-RU" dirty="0">
                <a:solidFill>
                  <a:srgbClr val="FF0000"/>
                </a:solidFill>
              </a:rPr>
              <a:t>курение задерживает физическое развитие, в том числе и половое</a:t>
            </a:r>
            <a:r>
              <a:rPr lang="ru-RU" dirty="0"/>
              <a:t>. Особенно опасно это для девочек. У них наблюдается: </a:t>
            </a:r>
            <a:r>
              <a:rPr lang="ru-RU" dirty="0">
                <a:solidFill>
                  <a:srgbClr val="FF0000"/>
                </a:solidFill>
              </a:rPr>
              <a:t>нарушение менструального цикла; бесплодие; заболевания внутренних половых органов.</a:t>
            </a:r>
            <a:r>
              <a:rPr lang="ru-RU" dirty="0"/>
              <a:t> Эти побочные эффекты от курения проявляются более чем у половины девушек, которые начали курить до 16 лет. Кроме явных проблем с половой сферой, у девочек наблюдаются </a:t>
            </a:r>
            <a:r>
              <a:rPr lang="ru-RU" dirty="0">
                <a:solidFill>
                  <a:srgbClr val="FF0000"/>
                </a:solidFill>
              </a:rPr>
              <a:t>задержки в развитии вторичных половых признаков.</a:t>
            </a:r>
            <a:r>
              <a:rPr lang="ru-RU" dirty="0"/>
              <a:t> Курящие мальчики тоже не застрахованы от проблем в этой сфере. Курение ведёт к снижению уровня мужских гормонов, которых и так ещё не очень много в подростковом возрасте. Если мальчик продолжит курить после полового созревания, никотин может привести к </a:t>
            </a:r>
            <a:r>
              <a:rPr lang="ru-RU" dirty="0">
                <a:solidFill>
                  <a:srgbClr val="FF0000"/>
                </a:solidFill>
              </a:rPr>
              <a:t>нарушению потенции и бесплодию</a:t>
            </a:r>
            <a:r>
              <a:rPr lang="ru-RU" dirty="0"/>
              <a:t>.</a:t>
            </a:r>
            <a:br>
              <a:rPr lang="ru-RU" dirty="0"/>
            </a:b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074" y="2579427"/>
            <a:ext cx="4047871" cy="2702257"/>
          </a:xfrm>
          <a:prstGeom prst="rect">
            <a:avLst/>
          </a:prstGeom>
        </p:spPr>
      </p:pic>
    </p:spTree>
    <p:extLst>
      <p:ext uri="{BB962C8B-B14F-4D97-AF65-F5344CB8AC3E}">
        <p14:creationId xmlns:p14="http://schemas.microsoft.com/office/powerpoint/2010/main" val="4097862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Влияние на мышцы и кости </a:t>
            </a:r>
          </a:p>
        </p:txBody>
      </p:sp>
      <p:sp>
        <p:nvSpPr>
          <p:cNvPr id="3" name="Объект 2"/>
          <p:cNvSpPr>
            <a:spLocks noGrp="1"/>
          </p:cNvSpPr>
          <p:nvPr>
            <p:ph idx="1"/>
          </p:nvPr>
        </p:nvSpPr>
        <p:spPr>
          <a:xfrm>
            <a:off x="676657" y="2011680"/>
            <a:ext cx="6433828" cy="3766185"/>
          </a:xfrm>
        </p:spPr>
        <p:txBody>
          <a:bodyPr>
            <a:normAutofit lnSpcReduction="10000"/>
          </a:bodyPr>
          <a:lstStyle/>
          <a:p>
            <a:r>
              <a:rPr lang="ru-RU" dirty="0" smtClean="0">
                <a:solidFill>
                  <a:srgbClr val="FF0000"/>
                </a:solidFill>
                <a:latin typeface="Roboto"/>
              </a:rPr>
              <a:t>Изнашивание </a:t>
            </a:r>
            <a:r>
              <a:rPr lang="ru-RU" dirty="0">
                <a:solidFill>
                  <a:srgbClr val="FF0000"/>
                </a:solidFill>
                <a:latin typeface="Roboto"/>
              </a:rPr>
              <a:t>сосудов в столь раннем возрасте под воздействием никотина приводит к нарушению снабжения тканей полезными веществами и кислородом. </a:t>
            </a:r>
            <a:r>
              <a:rPr lang="ru-RU" dirty="0">
                <a:solidFill>
                  <a:srgbClr val="333333"/>
                </a:solidFill>
                <a:latin typeface="Roboto"/>
              </a:rPr>
              <a:t>В результате рост замедляется, а физическая выносливость падает. Нельзя сказать, сколько сантиметров роста или килограммов веса не доберёт такой школьник, но проблемы с физической выносливостью, слухом и зрением у него будут точно.</a:t>
            </a:r>
            <a:r>
              <a:rPr lang="ru-RU" dirty="0"/>
              <a:t/>
            </a:r>
            <a:br>
              <a:rPr lang="ru-RU" dirty="0"/>
            </a:b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29918" y="2157731"/>
            <a:ext cx="4438616" cy="2589193"/>
          </a:xfrm>
          <a:prstGeom prst="rect">
            <a:avLst/>
          </a:prstGeom>
        </p:spPr>
      </p:pic>
    </p:spTree>
    <p:extLst>
      <p:ext uri="{BB962C8B-B14F-4D97-AF65-F5344CB8AC3E}">
        <p14:creationId xmlns:p14="http://schemas.microsoft.com/office/powerpoint/2010/main" val="539367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Влияние на иммунитет </a:t>
            </a:r>
          </a:p>
        </p:txBody>
      </p:sp>
      <p:sp>
        <p:nvSpPr>
          <p:cNvPr id="3" name="Объект 2"/>
          <p:cNvSpPr>
            <a:spLocks noGrp="1"/>
          </p:cNvSpPr>
          <p:nvPr>
            <p:ph idx="1"/>
          </p:nvPr>
        </p:nvSpPr>
        <p:spPr>
          <a:xfrm>
            <a:off x="676656" y="2011680"/>
            <a:ext cx="5928859" cy="3766185"/>
          </a:xfrm>
        </p:spPr>
        <p:txBody>
          <a:bodyPr/>
          <a:lstStyle/>
          <a:p>
            <a:r>
              <a:rPr lang="ru-RU" dirty="0" smtClean="0">
                <a:solidFill>
                  <a:srgbClr val="333333"/>
                </a:solidFill>
                <a:latin typeface="Roboto"/>
              </a:rPr>
              <a:t>Никотин </a:t>
            </a:r>
            <a:r>
              <a:rPr lang="ru-RU" dirty="0">
                <a:solidFill>
                  <a:srgbClr val="333333"/>
                </a:solidFill>
                <a:latin typeface="Roboto"/>
              </a:rPr>
              <a:t>напрямую влияет на состояние иммунитета, являясь сильным </a:t>
            </a:r>
            <a:r>
              <a:rPr lang="ru-RU" dirty="0" err="1">
                <a:solidFill>
                  <a:srgbClr val="333333"/>
                </a:solidFill>
                <a:latin typeface="Roboto"/>
              </a:rPr>
              <a:t>нейротоксином</a:t>
            </a:r>
            <a:r>
              <a:rPr lang="ru-RU" dirty="0">
                <a:solidFill>
                  <a:srgbClr val="333333"/>
                </a:solidFill>
                <a:latin typeface="Roboto"/>
              </a:rPr>
              <a:t>. </a:t>
            </a:r>
            <a:r>
              <a:rPr lang="ru-RU" dirty="0">
                <a:solidFill>
                  <a:srgbClr val="FF0000"/>
                </a:solidFill>
                <a:latin typeface="Roboto"/>
              </a:rPr>
              <a:t>С каждой выкуренной сигаретой иммунная система организма слабеет, делая его уязвимым для вирусных заболеваний.</a:t>
            </a:r>
            <a:r>
              <a:rPr lang="ru-RU" dirty="0">
                <a:solidFill>
                  <a:srgbClr val="333333"/>
                </a:solidFill>
                <a:latin typeface="Roboto"/>
              </a:rPr>
              <a:t> Ослабление иммунитета не только повышает риск заболеть, но и обостряет уже имеющиеся хронические болезни</a:t>
            </a:r>
            <a:r>
              <a:rPr lang="ru-RU" dirty="0" smtClean="0">
                <a:solidFill>
                  <a:srgbClr val="333333"/>
                </a:solidFill>
                <a:latin typeface="Roboto"/>
              </a:rPr>
              <a:t>.</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9095" y="2011679"/>
            <a:ext cx="5061196" cy="2846923"/>
          </a:xfrm>
          <a:prstGeom prst="rect">
            <a:avLst/>
          </a:prstGeom>
        </p:spPr>
      </p:pic>
    </p:spTree>
    <p:extLst>
      <p:ext uri="{BB962C8B-B14F-4D97-AF65-F5344CB8AC3E}">
        <p14:creationId xmlns:p14="http://schemas.microsoft.com/office/powerpoint/2010/main" val="5414791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57224" y="239361"/>
            <a:ext cx="10772775" cy="1658198"/>
          </a:xfrm>
        </p:spPr>
        <p:txBody>
          <a:bodyPr/>
          <a:lstStyle/>
          <a:p>
            <a:r>
              <a:rPr lang="ru-RU" dirty="0"/>
              <a:t>Последствия курения в подростковом возрасте </a:t>
            </a:r>
          </a:p>
        </p:txBody>
      </p:sp>
      <p:sp>
        <p:nvSpPr>
          <p:cNvPr id="3" name="Объект 2"/>
          <p:cNvSpPr>
            <a:spLocks noGrp="1"/>
          </p:cNvSpPr>
          <p:nvPr>
            <p:ph idx="1"/>
          </p:nvPr>
        </p:nvSpPr>
        <p:spPr>
          <a:xfrm>
            <a:off x="657224" y="1879593"/>
            <a:ext cx="5314711" cy="4962326"/>
          </a:xfrm>
        </p:spPr>
        <p:txBody>
          <a:bodyPr>
            <a:normAutofit/>
          </a:bodyPr>
          <a:lstStyle/>
          <a:p>
            <a:pPr>
              <a:buFont typeface="Arial" panose="020B0604020202020204" pitchFamily="34" charset="0"/>
              <a:buChar char="•"/>
            </a:pPr>
            <a:r>
              <a:rPr lang="ru-RU" sz="1800" i="1" dirty="0" smtClean="0">
                <a:solidFill>
                  <a:srgbClr val="333333"/>
                </a:solidFill>
                <a:latin typeface="Roboto"/>
              </a:rPr>
              <a:t>плохая </a:t>
            </a:r>
            <a:r>
              <a:rPr lang="ru-RU" sz="1800" i="1" dirty="0">
                <a:solidFill>
                  <a:srgbClr val="333333"/>
                </a:solidFill>
                <a:latin typeface="Roboto"/>
              </a:rPr>
              <a:t>память; </a:t>
            </a:r>
            <a:endParaRPr lang="ru-RU" sz="1800" i="1" dirty="0" smtClean="0">
              <a:solidFill>
                <a:srgbClr val="333333"/>
              </a:solidFill>
              <a:latin typeface="Roboto"/>
            </a:endParaRPr>
          </a:p>
          <a:p>
            <a:pPr>
              <a:buFont typeface="Arial" panose="020B0604020202020204" pitchFamily="34" charset="0"/>
              <a:buChar char="•"/>
            </a:pPr>
            <a:r>
              <a:rPr lang="ru-RU" sz="1800" i="1" dirty="0" smtClean="0">
                <a:solidFill>
                  <a:srgbClr val="333333"/>
                </a:solidFill>
                <a:latin typeface="Roboto"/>
              </a:rPr>
              <a:t>неспособность </a:t>
            </a:r>
            <a:r>
              <a:rPr lang="ru-RU" sz="1800" i="1" dirty="0">
                <a:solidFill>
                  <a:srgbClr val="333333"/>
                </a:solidFill>
                <a:latin typeface="Roboto"/>
              </a:rPr>
              <a:t>сконцентрироваться на деле; </a:t>
            </a:r>
            <a:endParaRPr lang="ru-RU" sz="1800" i="1" dirty="0" smtClean="0">
              <a:solidFill>
                <a:srgbClr val="333333"/>
              </a:solidFill>
              <a:latin typeface="Roboto"/>
            </a:endParaRPr>
          </a:p>
          <a:p>
            <a:pPr>
              <a:buFont typeface="Arial" panose="020B0604020202020204" pitchFamily="34" charset="0"/>
              <a:buChar char="•"/>
            </a:pPr>
            <a:r>
              <a:rPr lang="ru-RU" sz="1800" i="1" dirty="0" smtClean="0">
                <a:solidFill>
                  <a:srgbClr val="333333"/>
                </a:solidFill>
                <a:latin typeface="Roboto"/>
              </a:rPr>
              <a:t>ухудшение </a:t>
            </a:r>
            <a:r>
              <a:rPr lang="ru-RU" sz="1800" i="1" dirty="0">
                <a:solidFill>
                  <a:srgbClr val="333333"/>
                </a:solidFill>
                <a:latin typeface="Roboto"/>
              </a:rPr>
              <a:t>зрения; </a:t>
            </a:r>
            <a:endParaRPr lang="ru-RU" sz="1800" i="1" dirty="0" smtClean="0">
              <a:solidFill>
                <a:srgbClr val="333333"/>
              </a:solidFill>
              <a:latin typeface="Roboto"/>
            </a:endParaRPr>
          </a:p>
          <a:p>
            <a:pPr>
              <a:buFont typeface="Arial" panose="020B0604020202020204" pitchFamily="34" charset="0"/>
              <a:buChar char="•"/>
            </a:pPr>
            <a:r>
              <a:rPr lang="ru-RU" sz="1800" i="1" dirty="0" smtClean="0">
                <a:solidFill>
                  <a:srgbClr val="333333"/>
                </a:solidFill>
                <a:latin typeface="Roboto"/>
              </a:rPr>
              <a:t>слабый </a:t>
            </a:r>
            <a:r>
              <a:rPr lang="ru-RU" sz="1800" i="1" dirty="0">
                <a:solidFill>
                  <a:srgbClr val="333333"/>
                </a:solidFill>
                <a:latin typeface="Roboto"/>
              </a:rPr>
              <a:t>слух; </a:t>
            </a:r>
            <a:endParaRPr lang="ru-RU" sz="1800" i="1" dirty="0" smtClean="0">
              <a:solidFill>
                <a:srgbClr val="333333"/>
              </a:solidFill>
              <a:latin typeface="Roboto"/>
            </a:endParaRPr>
          </a:p>
          <a:p>
            <a:pPr>
              <a:buFont typeface="Arial" panose="020B0604020202020204" pitchFamily="34" charset="0"/>
              <a:buChar char="•"/>
            </a:pPr>
            <a:r>
              <a:rPr lang="ru-RU" sz="1800" i="1" dirty="0" smtClean="0">
                <a:solidFill>
                  <a:srgbClr val="333333"/>
                </a:solidFill>
                <a:latin typeface="Roboto"/>
              </a:rPr>
              <a:t>плохое </a:t>
            </a:r>
            <a:r>
              <a:rPr lang="ru-RU" sz="1800" i="1" dirty="0">
                <a:solidFill>
                  <a:srgbClr val="333333"/>
                </a:solidFill>
                <a:latin typeface="Roboto"/>
              </a:rPr>
              <a:t>обоняние; </a:t>
            </a:r>
            <a:endParaRPr lang="ru-RU" sz="1800" i="1" dirty="0" smtClean="0">
              <a:solidFill>
                <a:srgbClr val="333333"/>
              </a:solidFill>
              <a:latin typeface="Roboto"/>
            </a:endParaRPr>
          </a:p>
          <a:p>
            <a:pPr>
              <a:buFont typeface="Arial" panose="020B0604020202020204" pitchFamily="34" charset="0"/>
              <a:buChar char="•"/>
            </a:pPr>
            <a:r>
              <a:rPr lang="ru-RU" sz="1800" i="1" dirty="0" smtClean="0">
                <a:solidFill>
                  <a:srgbClr val="333333"/>
                </a:solidFill>
                <a:latin typeface="Roboto"/>
              </a:rPr>
              <a:t>замедление </a:t>
            </a:r>
            <a:r>
              <a:rPr lang="ru-RU" sz="1800" i="1" dirty="0">
                <a:solidFill>
                  <a:srgbClr val="333333"/>
                </a:solidFill>
                <a:latin typeface="Roboto"/>
              </a:rPr>
              <a:t>реакции на раздражитель; </a:t>
            </a:r>
            <a:endParaRPr lang="ru-RU" sz="1800" i="1" dirty="0" smtClean="0">
              <a:solidFill>
                <a:srgbClr val="333333"/>
              </a:solidFill>
              <a:latin typeface="Roboto"/>
            </a:endParaRPr>
          </a:p>
          <a:p>
            <a:pPr>
              <a:buFont typeface="Arial" panose="020B0604020202020204" pitchFamily="34" charset="0"/>
              <a:buChar char="•"/>
            </a:pPr>
            <a:r>
              <a:rPr lang="ru-RU" sz="1800" i="1" dirty="0" smtClean="0">
                <a:solidFill>
                  <a:srgbClr val="333333"/>
                </a:solidFill>
                <a:latin typeface="Roboto"/>
              </a:rPr>
              <a:t>низкая </a:t>
            </a:r>
            <a:r>
              <a:rPr lang="ru-RU" sz="1800" i="1" dirty="0">
                <a:solidFill>
                  <a:srgbClr val="333333"/>
                </a:solidFill>
                <a:latin typeface="Roboto"/>
              </a:rPr>
              <a:t>выносливость; </a:t>
            </a:r>
            <a:endParaRPr lang="ru-RU" sz="1800" i="1" dirty="0" smtClean="0">
              <a:solidFill>
                <a:srgbClr val="333333"/>
              </a:solidFill>
              <a:latin typeface="Roboto"/>
            </a:endParaRPr>
          </a:p>
          <a:p>
            <a:pPr>
              <a:buFont typeface="Arial" panose="020B0604020202020204" pitchFamily="34" charset="0"/>
              <a:buChar char="•"/>
            </a:pPr>
            <a:r>
              <a:rPr lang="ru-RU" sz="1800" i="1" dirty="0" smtClean="0">
                <a:solidFill>
                  <a:srgbClr val="333333"/>
                </a:solidFill>
                <a:latin typeface="Roboto"/>
              </a:rPr>
              <a:t>нервное </a:t>
            </a:r>
            <a:r>
              <a:rPr lang="ru-RU" sz="1800" i="1" dirty="0">
                <a:solidFill>
                  <a:srgbClr val="333333"/>
                </a:solidFill>
                <a:latin typeface="Roboto"/>
              </a:rPr>
              <a:t>истощение; </a:t>
            </a:r>
            <a:endParaRPr lang="ru-RU" sz="1800" i="1" dirty="0" smtClean="0">
              <a:solidFill>
                <a:srgbClr val="333333"/>
              </a:solidFill>
              <a:latin typeface="Roboto"/>
            </a:endParaRPr>
          </a:p>
          <a:p>
            <a:pPr>
              <a:buFont typeface="Arial" panose="020B0604020202020204" pitchFamily="34" charset="0"/>
              <a:buChar char="•"/>
            </a:pPr>
            <a:r>
              <a:rPr lang="ru-RU" sz="1800" i="1" dirty="0" smtClean="0">
                <a:solidFill>
                  <a:srgbClr val="333333"/>
                </a:solidFill>
                <a:latin typeface="Roboto"/>
              </a:rPr>
              <a:t>гормональные </a:t>
            </a:r>
            <a:r>
              <a:rPr lang="ru-RU" sz="1800" i="1" dirty="0">
                <a:solidFill>
                  <a:srgbClr val="333333"/>
                </a:solidFill>
                <a:latin typeface="Roboto"/>
              </a:rPr>
              <a:t>нарушения; </a:t>
            </a:r>
            <a:endParaRPr lang="ru-RU" sz="1800" i="1" dirty="0" smtClean="0">
              <a:solidFill>
                <a:srgbClr val="333333"/>
              </a:solidFill>
              <a:latin typeface="Roboto"/>
            </a:endParaRPr>
          </a:p>
          <a:p>
            <a:pPr>
              <a:buFont typeface="Arial" panose="020B0604020202020204" pitchFamily="34" charset="0"/>
              <a:buChar char="•"/>
            </a:pPr>
            <a:r>
              <a:rPr lang="ru-RU" sz="1800" i="1" dirty="0" smtClean="0">
                <a:solidFill>
                  <a:srgbClr val="333333"/>
                </a:solidFill>
                <a:latin typeface="Roboto"/>
              </a:rPr>
              <a:t>бессонница</a:t>
            </a:r>
            <a:r>
              <a:rPr lang="ru-RU" sz="1800" i="1" dirty="0">
                <a:solidFill>
                  <a:srgbClr val="333333"/>
                </a:solidFill>
                <a:latin typeface="Roboto"/>
              </a:rPr>
              <a:t>; </a:t>
            </a:r>
            <a:endParaRPr lang="ru-RU" sz="1800" i="1" dirty="0" smtClean="0">
              <a:solidFill>
                <a:srgbClr val="333333"/>
              </a:solidFill>
              <a:latin typeface="Roboto"/>
            </a:endParaRPr>
          </a:p>
          <a:p>
            <a:r>
              <a:rPr lang="ru-RU" dirty="0"/>
              <a:t/>
            </a:r>
            <a:br>
              <a:rPr lang="ru-RU" dirty="0"/>
            </a:br>
            <a:endParaRPr lang="ru-RU" dirty="0"/>
          </a:p>
        </p:txBody>
      </p:sp>
      <p:sp>
        <p:nvSpPr>
          <p:cNvPr id="4" name="Объект 2"/>
          <p:cNvSpPr txBox="1">
            <a:spLocks/>
          </p:cNvSpPr>
          <p:nvPr/>
        </p:nvSpPr>
        <p:spPr>
          <a:xfrm>
            <a:off x="6548590" y="1897559"/>
            <a:ext cx="5314711" cy="3944203"/>
          </a:xfrm>
          <a:prstGeom prst="rect">
            <a:avLst/>
          </a:prstGeom>
        </p:spPr>
        <p:txBody>
          <a:bodyPr vert="horz" lIns="91440" tIns="45720" rIns="91440" bIns="45720" rtlCol="0">
            <a:normAutofit fontScale="92500" lnSpcReduction="20000"/>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a:buFont typeface="Arial" panose="020B0604020202020204" pitchFamily="34" charset="0"/>
              <a:buChar char="•"/>
            </a:pPr>
            <a:r>
              <a:rPr lang="ru-RU" sz="1900" i="1" dirty="0" smtClean="0">
                <a:solidFill>
                  <a:srgbClr val="333333"/>
                </a:solidFill>
                <a:latin typeface="Roboto"/>
              </a:rPr>
              <a:t>бессонница; </a:t>
            </a:r>
          </a:p>
          <a:p>
            <a:pPr>
              <a:buFont typeface="Arial" panose="020B0604020202020204" pitchFamily="34" charset="0"/>
              <a:buChar char="•"/>
            </a:pPr>
            <a:r>
              <a:rPr lang="ru-RU" sz="1900" i="1" dirty="0" smtClean="0">
                <a:solidFill>
                  <a:srgbClr val="333333"/>
                </a:solidFill>
                <a:latin typeface="Roboto"/>
              </a:rPr>
              <a:t>сердечные заболевания; </a:t>
            </a:r>
          </a:p>
          <a:p>
            <a:pPr>
              <a:buFont typeface="Arial" panose="020B0604020202020204" pitchFamily="34" charset="0"/>
              <a:buChar char="•"/>
            </a:pPr>
            <a:r>
              <a:rPr lang="ru-RU" sz="1900" i="1" dirty="0" smtClean="0">
                <a:solidFill>
                  <a:srgbClr val="333333"/>
                </a:solidFill>
                <a:latin typeface="Roboto"/>
              </a:rPr>
              <a:t>болезни печени и почек; </a:t>
            </a:r>
          </a:p>
          <a:p>
            <a:pPr>
              <a:buFont typeface="Arial" panose="020B0604020202020204" pitchFamily="34" charset="0"/>
              <a:buChar char="•"/>
            </a:pPr>
            <a:r>
              <a:rPr lang="ru-RU" sz="1900" i="1" dirty="0" smtClean="0">
                <a:solidFill>
                  <a:srgbClr val="333333"/>
                </a:solidFill>
                <a:latin typeface="Roboto"/>
              </a:rPr>
              <a:t>заболевания дыхательной системы;</a:t>
            </a:r>
          </a:p>
          <a:p>
            <a:pPr>
              <a:buFont typeface="Arial" panose="020B0604020202020204" pitchFamily="34" charset="0"/>
              <a:buChar char="•"/>
            </a:pPr>
            <a:r>
              <a:rPr lang="ru-RU" sz="1900" i="1" dirty="0" smtClean="0">
                <a:solidFill>
                  <a:srgbClr val="333333"/>
                </a:solidFill>
                <a:latin typeface="Roboto"/>
              </a:rPr>
              <a:t> плохая кожа; </a:t>
            </a:r>
          </a:p>
          <a:p>
            <a:pPr>
              <a:buFont typeface="Arial" panose="020B0604020202020204" pitchFamily="34" charset="0"/>
              <a:buChar char="•"/>
            </a:pPr>
            <a:r>
              <a:rPr lang="ru-RU" sz="1900" i="1" dirty="0" smtClean="0">
                <a:solidFill>
                  <a:srgbClr val="333333"/>
                </a:solidFill>
                <a:latin typeface="Roboto"/>
              </a:rPr>
              <a:t>ухудшение состояния волос, зубов и ногтей; </a:t>
            </a:r>
          </a:p>
          <a:p>
            <a:pPr>
              <a:buFont typeface="Arial" panose="020B0604020202020204" pitchFamily="34" charset="0"/>
              <a:buChar char="•"/>
            </a:pPr>
            <a:r>
              <a:rPr lang="ru-RU" sz="1900" i="1" dirty="0" smtClean="0">
                <a:solidFill>
                  <a:srgbClr val="333333"/>
                </a:solidFill>
                <a:latin typeface="Roboto"/>
              </a:rPr>
              <a:t>быстрое изнашивание сердца и сосудов;</a:t>
            </a:r>
          </a:p>
          <a:p>
            <a:pPr>
              <a:buFont typeface="Arial" panose="020B0604020202020204" pitchFamily="34" charset="0"/>
              <a:buChar char="•"/>
            </a:pPr>
            <a:r>
              <a:rPr lang="ru-RU" sz="1900" i="1" dirty="0" smtClean="0">
                <a:solidFill>
                  <a:srgbClr val="333333"/>
                </a:solidFill>
                <a:latin typeface="Roboto"/>
              </a:rPr>
              <a:t> риск онкологических образований; </a:t>
            </a:r>
          </a:p>
          <a:p>
            <a:pPr>
              <a:buFont typeface="Arial" panose="020B0604020202020204" pitchFamily="34" charset="0"/>
              <a:buChar char="•"/>
            </a:pPr>
            <a:r>
              <a:rPr lang="ru-RU" sz="1900" i="1" dirty="0" smtClean="0">
                <a:solidFill>
                  <a:srgbClr val="333333"/>
                </a:solidFill>
                <a:latin typeface="Roboto"/>
              </a:rPr>
              <a:t>патологии репродуктивной системы; </a:t>
            </a:r>
          </a:p>
          <a:p>
            <a:pPr>
              <a:buFont typeface="Arial" panose="020B0604020202020204" pitchFamily="34" charset="0"/>
              <a:buChar char="•"/>
            </a:pPr>
            <a:r>
              <a:rPr lang="ru-RU" sz="1900" i="1" dirty="0" smtClean="0">
                <a:solidFill>
                  <a:srgbClr val="333333"/>
                </a:solidFill>
                <a:latin typeface="Roboto"/>
              </a:rPr>
              <a:t>задержки в физическом и умственном развитии.</a:t>
            </a:r>
            <a:r>
              <a:rPr lang="ru-RU" dirty="0" smtClean="0"/>
              <a:t/>
            </a:r>
            <a:br>
              <a:rPr lang="ru-RU" dirty="0" smtClean="0"/>
            </a:br>
            <a:endParaRPr lang="ru-RU" dirty="0"/>
          </a:p>
        </p:txBody>
      </p:sp>
      <p:sp>
        <p:nvSpPr>
          <p:cNvPr id="5" name="Объект 2"/>
          <p:cNvSpPr txBox="1">
            <a:spLocks/>
          </p:cNvSpPr>
          <p:nvPr/>
        </p:nvSpPr>
        <p:spPr>
          <a:xfrm>
            <a:off x="435447" y="5916271"/>
            <a:ext cx="11216327" cy="1851296"/>
          </a:xfrm>
          <a:prstGeom prst="rect">
            <a:avLst/>
          </a:prstGeom>
        </p:spPr>
        <p:txBody>
          <a:bodyPr vert="horz" lIns="91440" tIns="45720" rIns="91440" bIns="45720" rtlCol="0">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r>
              <a:rPr lang="ru-RU" dirty="0" smtClean="0">
                <a:solidFill>
                  <a:srgbClr val="FF0000"/>
                </a:solidFill>
                <a:latin typeface="Roboto"/>
              </a:rPr>
              <a:t>Курение в детском и подростковом возрасте намного опаснее, чем во взрослом, поскольку не позволяет организму сформироваться правильно. </a:t>
            </a:r>
            <a:r>
              <a:rPr lang="ru-RU" dirty="0" smtClean="0"/>
              <a:t/>
            </a:r>
            <a:br>
              <a:rPr lang="ru-RU" dirty="0" smtClean="0"/>
            </a:br>
            <a:endParaRPr lang="ru-RU" dirty="0"/>
          </a:p>
        </p:txBody>
      </p:sp>
    </p:spTree>
    <p:extLst>
      <p:ext uri="{BB962C8B-B14F-4D97-AF65-F5344CB8AC3E}">
        <p14:creationId xmlns:p14="http://schemas.microsoft.com/office/powerpoint/2010/main" val="20391883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Вопросы для закрепления:</a:t>
            </a:r>
            <a:endParaRPr lang="ru-RU" dirty="0"/>
          </a:p>
        </p:txBody>
      </p:sp>
      <p:sp>
        <p:nvSpPr>
          <p:cNvPr id="3" name="Объект 2"/>
          <p:cNvSpPr>
            <a:spLocks noGrp="1"/>
          </p:cNvSpPr>
          <p:nvPr>
            <p:ph idx="1"/>
          </p:nvPr>
        </p:nvSpPr>
        <p:spPr/>
        <p:txBody>
          <a:bodyPr>
            <a:normAutofit/>
          </a:bodyPr>
          <a:lstStyle/>
          <a:p>
            <a:r>
              <a:rPr lang="ru-RU" sz="2800" dirty="0" smtClean="0"/>
              <a:t>1. Когда отмечается Всемирный день без табака и в каком году он был утвержден?</a:t>
            </a:r>
          </a:p>
          <a:p>
            <a:r>
              <a:rPr lang="ru-RU" sz="2800" dirty="0" smtClean="0"/>
              <a:t>2.  Почему подростки начинают курить? </a:t>
            </a:r>
          </a:p>
          <a:p>
            <a:r>
              <a:rPr lang="ru-RU" sz="2800" dirty="0" smtClean="0"/>
              <a:t>3. На какие органы влияет курение?</a:t>
            </a:r>
          </a:p>
          <a:p>
            <a:r>
              <a:rPr lang="ru-RU" sz="2800" dirty="0" smtClean="0"/>
              <a:t>4. Почему курение особо опасно для подростков? </a:t>
            </a:r>
            <a:endParaRPr lang="ru-RU" sz="2800" dirty="0"/>
          </a:p>
        </p:txBody>
      </p:sp>
    </p:spTree>
    <p:extLst>
      <p:ext uri="{BB962C8B-B14F-4D97-AF65-F5344CB8AC3E}">
        <p14:creationId xmlns:p14="http://schemas.microsoft.com/office/powerpoint/2010/main" val="2383631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504" y="1555847"/>
            <a:ext cx="11078980" cy="3490198"/>
          </a:xfrm>
          <a:prstGeom prst="rect">
            <a:avLst/>
          </a:prstGeom>
        </p:spPr>
      </p:pic>
    </p:spTree>
    <p:extLst>
      <p:ext uri="{BB962C8B-B14F-4D97-AF65-F5344CB8AC3E}">
        <p14:creationId xmlns:p14="http://schemas.microsoft.com/office/powerpoint/2010/main" val="2424422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31 мая Всемирный день без табака</a:t>
            </a:r>
            <a:br>
              <a:rPr lang="ru-RU" b="1" dirty="0"/>
            </a:br>
            <a:endParaRPr lang="ru-RU" dirty="0"/>
          </a:p>
        </p:txBody>
      </p:sp>
      <p:sp>
        <p:nvSpPr>
          <p:cNvPr id="3" name="Объект 2"/>
          <p:cNvSpPr>
            <a:spLocks noGrp="1"/>
          </p:cNvSpPr>
          <p:nvPr>
            <p:ph idx="1"/>
          </p:nvPr>
        </p:nvSpPr>
        <p:spPr/>
        <p:txBody>
          <a:bodyPr/>
          <a:lstStyle/>
          <a:p>
            <a:r>
              <a:rPr lang="ru-RU" i="1" dirty="0">
                <a:solidFill>
                  <a:srgbClr val="000000"/>
                </a:solidFill>
                <a:latin typeface="YS Text Fallback"/>
              </a:rPr>
              <a:t>31 мая во всех странах мира, в том числе в России, проводят День без табака. Важно рассказать о вреде курения и подсказать, как сделать </a:t>
            </a:r>
            <a:r>
              <a:rPr lang="ru-RU" i="1" dirty="0" smtClean="0">
                <a:solidFill>
                  <a:srgbClr val="000000"/>
                </a:solidFill>
                <a:latin typeface="YS Text Fallback"/>
              </a:rPr>
              <a:t>первый </a:t>
            </a:r>
            <a:r>
              <a:rPr lang="ru-RU" i="1" dirty="0">
                <a:solidFill>
                  <a:srgbClr val="000000"/>
                </a:solidFill>
                <a:latin typeface="YS Text Fallback"/>
              </a:rPr>
              <a:t>шаг к ведению здорового образа жизни</a:t>
            </a:r>
            <a:r>
              <a:rPr lang="ru-RU" i="1" dirty="0" smtClean="0">
                <a:solidFill>
                  <a:srgbClr val="000000"/>
                </a:solidFill>
                <a:latin typeface="YS Text Fallback"/>
              </a:rPr>
              <a:t>.</a:t>
            </a:r>
          </a:p>
          <a:p>
            <a:r>
              <a:rPr lang="ru-RU" i="1" u="sng" dirty="0" smtClean="0">
                <a:solidFill>
                  <a:srgbClr val="000000"/>
                </a:solidFill>
                <a:latin typeface="YS Text Fallback"/>
              </a:rPr>
              <a:t>Этот день был утвержден в 1988 г. Всемирной организацией здравоохранения (ВОЗ)</a:t>
            </a:r>
          </a:p>
          <a:p>
            <a:r>
              <a:rPr lang="ru-RU" dirty="0">
                <a:solidFill>
                  <a:srgbClr val="000000"/>
                </a:solidFill>
                <a:latin typeface="YS Text Fallback"/>
              </a:rPr>
              <a:t>У современного человека бывает много вредных привычек. И одна из них – это курение. Оно опасно тем, что способствует привыканию за счет никотина в составе сигарет, нарушает обменные процессы в организме, губительно влияет на легкие и другие органы. В настоящее время врачи-наркологи ведут борьбу с пагубной привычкой людей.</a:t>
            </a:r>
            <a:r>
              <a:rPr lang="ru-RU" i="1" u="sng" dirty="0" smtClean="0">
                <a:solidFill>
                  <a:srgbClr val="000000"/>
                </a:solidFill>
                <a:latin typeface="YS Text Fallback"/>
              </a:rPr>
              <a:t> </a:t>
            </a:r>
            <a:endParaRPr lang="ru-RU" u="sng" dirty="0"/>
          </a:p>
        </p:txBody>
      </p:sp>
    </p:spTree>
    <p:extLst>
      <p:ext uri="{BB962C8B-B14F-4D97-AF65-F5344CB8AC3E}">
        <p14:creationId xmlns:p14="http://schemas.microsoft.com/office/powerpoint/2010/main" val="2514195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Вред курения для подростков</a:t>
            </a:r>
            <a:r>
              <a:rPr lang="ru-RU" dirty="0"/>
              <a:t/>
            </a:r>
            <a:br>
              <a:rPr lang="ru-RU" dirty="0"/>
            </a:br>
            <a:endParaRPr lang="ru-RU" dirty="0"/>
          </a:p>
        </p:txBody>
      </p:sp>
      <p:sp>
        <p:nvSpPr>
          <p:cNvPr id="3" name="Объект 2"/>
          <p:cNvSpPr>
            <a:spLocks noGrp="1"/>
          </p:cNvSpPr>
          <p:nvPr>
            <p:ph idx="1"/>
          </p:nvPr>
        </p:nvSpPr>
        <p:spPr>
          <a:xfrm>
            <a:off x="676656" y="2011680"/>
            <a:ext cx="6897851" cy="3766185"/>
          </a:xfrm>
        </p:spPr>
        <p:txBody>
          <a:bodyPr/>
          <a:lstStyle/>
          <a:p>
            <a:r>
              <a:rPr lang="ru-RU" dirty="0">
                <a:solidFill>
                  <a:srgbClr val="333333"/>
                </a:solidFill>
                <a:latin typeface="Roboto"/>
              </a:rPr>
              <a:t>Подростковое курение – распространённая проблема в современном мире. Кто-то приходит к нему из-за проблем внутри семьи, другие пытаются подражать взрослым, многие дымят просто за компанию, чтобы не выделяться среди своих. Так или иначе, курение на неокрепшем организме сказывается разрушительно, влияя не только на здоровье в целом, но и на физическое и умственное развитие.</a:t>
            </a:r>
            <a:r>
              <a:rPr lang="ru-RU" dirty="0"/>
              <a:t/>
            </a:r>
            <a:br>
              <a:rPr lang="ru-RU" dirty="0"/>
            </a:b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4507" y="2157731"/>
            <a:ext cx="4131129" cy="2755463"/>
          </a:xfrm>
          <a:prstGeom prst="rect">
            <a:avLst/>
          </a:prstGeom>
        </p:spPr>
      </p:pic>
    </p:spTree>
    <p:extLst>
      <p:ext uri="{BB962C8B-B14F-4D97-AF65-F5344CB8AC3E}">
        <p14:creationId xmlns:p14="http://schemas.microsoft.com/office/powerpoint/2010/main" val="390269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57606" y="144691"/>
            <a:ext cx="10772775" cy="1658198"/>
          </a:xfrm>
        </p:spPr>
        <p:txBody>
          <a:bodyPr/>
          <a:lstStyle/>
          <a:p>
            <a:r>
              <a:rPr lang="ru-RU" dirty="0" smtClean="0"/>
              <a:t>Почему подростки начинают курить?</a:t>
            </a:r>
            <a:endParaRPr lang="ru-RU" dirty="0"/>
          </a:p>
        </p:txBody>
      </p:sp>
      <p:sp>
        <p:nvSpPr>
          <p:cNvPr id="3" name="Объект 2"/>
          <p:cNvSpPr>
            <a:spLocks noGrp="1"/>
          </p:cNvSpPr>
          <p:nvPr>
            <p:ph idx="1"/>
          </p:nvPr>
        </p:nvSpPr>
        <p:spPr>
          <a:xfrm>
            <a:off x="676656" y="1624084"/>
            <a:ext cx="10753725" cy="5233916"/>
          </a:xfrm>
        </p:spPr>
        <p:txBody>
          <a:bodyPr>
            <a:normAutofit fontScale="92500" lnSpcReduction="10000"/>
          </a:bodyPr>
          <a:lstStyle/>
          <a:p>
            <a:r>
              <a:rPr lang="ru-RU" u="sng" dirty="0">
                <a:solidFill>
                  <a:srgbClr val="FF0000"/>
                </a:solidFill>
                <a:latin typeface="Roboto"/>
              </a:rPr>
              <a:t>Самая популярная причина </a:t>
            </a:r>
            <a:r>
              <a:rPr lang="ru-RU" dirty="0">
                <a:solidFill>
                  <a:srgbClr val="FF0000"/>
                </a:solidFill>
                <a:latin typeface="Roboto"/>
              </a:rPr>
              <a:t>– </a:t>
            </a:r>
            <a:r>
              <a:rPr lang="ru-RU" u="sng" dirty="0">
                <a:solidFill>
                  <a:srgbClr val="FF0000"/>
                </a:solidFill>
                <a:latin typeface="Roboto"/>
              </a:rPr>
              <a:t>это стремление не выделяться из общей компании сверстников</a:t>
            </a:r>
            <a:r>
              <a:rPr lang="ru-RU" dirty="0">
                <a:solidFill>
                  <a:srgbClr val="FF0000"/>
                </a:solidFill>
                <a:latin typeface="Roboto"/>
              </a:rPr>
              <a:t>.</a:t>
            </a:r>
            <a:r>
              <a:rPr lang="ru-RU" dirty="0">
                <a:solidFill>
                  <a:srgbClr val="333333"/>
                </a:solidFill>
                <a:latin typeface="Roboto"/>
              </a:rPr>
              <a:t> Школьнику кажется, что таким образом он повышает свой авторитет в глазах всей компании. Так проще завести новые знакомства и не отбиться от уже существующей толпы. </a:t>
            </a:r>
          </a:p>
          <a:p>
            <a:r>
              <a:rPr lang="ru-RU" u="sng" dirty="0" smtClean="0">
                <a:solidFill>
                  <a:srgbClr val="FF0000"/>
                </a:solidFill>
                <a:latin typeface="Roboto"/>
              </a:rPr>
              <a:t>Ещё </a:t>
            </a:r>
            <a:r>
              <a:rPr lang="ru-RU" u="sng" dirty="0">
                <a:solidFill>
                  <a:srgbClr val="FF0000"/>
                </a:solidFill>
                <a:latin typeface="Roboto"/>
              </a:rPr>
              <a:t>одна черта, свойственная всем подросткам, </a:t>
            </a:r>
            <a:r>
              <a:rPr lang="ru-RU" u="sng" dirty="0" smtClean="0">
                <a:solidFill>
                  <a:srgbClr val="FF0000"/>
                </a:solidFill>
                <a:latin typeface="Roboto"/>
              </a:rPr>
              <a:t>– это </a:t>
            </a:r>
            <a:r>
              <a:rPr lang="ru-RU" u="sng" dirty="0">
                <a:solidFill>
                  <a:srgbClr val="FF0000"/>
                </a:solidFill>
                <a:latin typeface="Roboto"/>
              </a:rPr>
              <a:t>чрезмерное любопытство. </a:t>
            </a:r>
            <a:r>
              <a:rPr lang="ru-RU" dirty="0">
                <a:solidFill>
                  <a:srgbClr val="333333"/>
                </a:solidFill>
                <a:latin typeface="Roboto"/>
              </a:rPr>
              <a:t>Если взрослые курят и им так это нравится, значит, надо узнать, что же это такое. А запреты на сигареты только подогревают интерес к ним. Первая затяжка кажется игрой и чем-то несерьёзным, но потом подросток сам не замечает, как уже втянулся и выкуривает целую пачку. </a:t>
            </a:r>
            <a:endParaRPr lang="ru-RU" dirty="0" smtClean="0">
              <a:solidFill>
                <a:srgbClr val="333333"/>
              </a:solidFill>
              <a:latin typeface="Roboto"/>
            </a:endParaRPr>
          </a:p>
          <a:p>
            <a:r>
              <a:rPr lang="ru-RU" u="sng" dirty="0" smtClean="0">
                <a:solidFill>
                  <a:srgbClr val="FF0000"/>
                </a:solidFill>
                <a:latin typeface="Roboto"/>
              </a:rPr>
              <a:t>Подражание </a:t>
            </a:r>
            <a:r>
              <a:rPr lang="ru-RU" u="sng" dirty="0">
                <a:solidFill>
                  <a:srgbClr val="FF0000"/>
                </a:solidFill>
                <a:latin typeface="Roboto"/>
              </a:rPr>
              <a:t>взрослым</a:t>
            </a:r>
            <a:r>
              <a:rPr lang="ru-RU" u="sng" dirty="0">
                <a:solidFill>
                  <a:srgbClr val="333333"/>
                </a:solidFill>
                <a:latin typeface="Roboto"/>
              </a:rPr>
              <a:t> – третья причина из основных. </a:t>
            </a:r>
            <a:r>
              <a:rPr lang="ru-RU" dirty="0">
                <a:solidFill>
                  <a:srgbClr val="333333"/>
                </a:solidFill>
                <a:latin typeface="Roboto"/>
              </a:rPr>
              <a:t>Подростки часто перенимают внешние атрибуты того, что по их мнению показывает «взрослость». Разумеется, такая позиция в корне не верна. Взрослого человека определяют поступки и ответственность за свои действия. </a:t>
            </a:r>
            <a:endParaRPr lang="ru-RU" dirty="0" smtClean="0">
              <a:solidFill>
                <a:srgbClr val="333333"/>
              </a:solidFill>
              <a:latin typeface="Roboto"/>
            </a:endParaRPr>
          </a:p>
          <a:p>
            <a:r>
              <a:rPr lang="ru-RU" u="sng" dirty="0" smtClean="0">
                <a:solidFill>
                  <a:srgbClr val="FF0000"/>
                </a:solidFill>
                <a:latin typeface="Roboto"/>
              </a:rPr>
              <a:t>Отдельно </a:t>
            </a:r>
            <a:r>
              <a:rPr lang="ru-RU" u="sng" dirty="0">
                <a:solidFill>
                  <a:srgbClr val="FF0000"/>
                </a:solidFill>
                <a:latin typeface="Roboto"/>
              </a:rPr>
              <a:t>стоит выделить девочек</a:t>
            </a:r>
            <a:r>
              <a:rPr lang="ru-RU" dirty="0">
                <a:solidFill>
                  <a:srgbClr val="FF0000"/>
                </a:solidFill>
                <a:latin typeface="Roboto"/>
              </a:rPr>
              <a:t>. </a:t>
            </a:r>
            <a:r>
              <a:rPr lang="ru-RU" dirty="0">
                <a:solidFill>
                  <a:srgbClr val="333333"/>
                </a:solidFill>
                <a:latin typeface="Roboto"/>
              </a:rPr>
              <a:t>Часто они начинают курить не только по вышеперечисленным причинам, но и для того, чтобы понравиться парню или казаться модной. Девочкам-подросткам кажется, что с сигаретой в руках они выглядят старше и привлекательнее. Но это не так.</a:t>
            </a:r>
            <a:r>
              <a:rPr lang="ru-RU" dirty="0"/>
              <a:t/>
            </a:r>
            <a:br>
              <a:rPr lang="ru-RU" dirty="0"/>
            </a:br>
            <a:endParaRPr lang="ru-RU" dirty="0"/>
          </a:p>
        </p:txBody>
      </p:sp>
    </p:spTree>
    <p:extLst>
      <p:ext uri="{BB962C8B-B14F-4D97-AF65-F5344CB8AC3E}">
        <p14:creationId xmlns:p14="http://schemas.microsoft.com/office/powerpoint/2010/main" val="891764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Вред курения для подросткового организма </a:t>
            </a:r>
          </a:p>
        </p:txBody>
      </p:sp>
      <p:sp>
        <p:nvSpPr>
          <p:cNvPr id="3" name="Объект 2"/>
          <p:cNvSpPr>
            <a:spLocks noGrp="1"/>
          </p:cNvSpPr>
          <p:nvPr>
            <p:ph idx="1"/>
          </p:nvPr>
        </p:nvSpPr>
        <p:spPr>
          <a:xfrm>
            <a:off x="676657" y="2011680"/>
            <a:ext cx="5696848" cy="4539245"/>
          </a:xfrm>
        </p:spPr>
        <p:txBody>
          <a:bodyPr/>
          <a:lstStyle/>
          <a:p>
            <a:endParaRPr lang="ru-RU" dirty="0" smtClean="0"/>
          </a:p>
          <a:p>
            <a:r>
              <a:rPr lang="ru-RU" dirty="0" smtClean="0">
                <a:solidFill>
                  <a:srgbClr val="FF0000"/>
                </a:solidFill>
              </a:rPr>
              <a:t>Вред </a:t>
            </a:r>
            <a:r>
              <a:rPr lang="ru-RU" dirty="0">
                <a:solidFill>
                  <a:srgbClr val="FF0000"/>
                </a:solidFill>
              </a:rPr>
              <a:t>никотина для растущего организма намного серьёзнее, чем для взрослых. Токсины действуют на подростков сильнее и быстрее вызывают привыкание, поскольку тело ещё не до конца сформировано. От курения страдают все системы организма. Подвергаются негативному воздействию процессы роста, умственное и половое развитие</a:t>
            </a:r>
            <a:r>
              <a:rPr lang="ru-RU" dirty="0" smtClean="0">
                <a:solidFill>
                  <a:srgbClr val="FF0000"/>
                </a:solidFill>
              </a:rPr>
              <a:t>.</a:t>
            </a:r>
            <a:endParaRPr lang="ru-RU" dirty="0">
              <a:solidFill>
                <a:srgbClr val="FF0000"/>
              </a:solidFill>
            </a:endParaRPr>
          </a:p>
        </p:txBody>
      </p:sp>
      <p:pic>
        <p:nvPicPr>
          <p:cNvPr id="4" name="Рисунок 3"/>
          <p:cNvPicPr>
            <a:picLocks noChangeAspect="1"/>
          </p:cNvPicPr>
          <p:nvPr/>
        </p:nvPicPr>
        <p:blipFill rotWithShape="1">
          <a:blip r:embed="rId2">
            <a:extLst>
              <a:ext uri="{28A0092B-C50C-407E-A947-70E740481C1C}">
                <a14:useLocalDpi xmlns:a14="http://schemas.microsoft.com/office/drawing/2010/main" val="0"/>
              </a:ext>
            </a:extLst>
          </a:blip>
          <a:srcRect t="24274"/>
          <a:stretch/>
        </p:blipFill>
        <p:spPr>
          <a:xfrm>
            <a:off x="6392938" y="2536101"/>
            <a:ext cx="5292658" cy="3004890"/>
          </a:xfrm>
          <a:prstGeom prst="rect">
            <a:avLst/>
          </a:prstGeom>
        </p:spPr>
      </p:pic>
    </p:spTree>
    <p:extLst>
      <p:ext uri="{BB962C8B-B14F-4D97-AF65-F5344CB8AC3E}">
        <p14:creationId xmlns:p14="http://schemas.microsoft.com/office/powerpoint/2010/main" val="1515161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Влияние на мозг и нервную систему </a:t>
            </a:r>
          </a:p>
        </p:txBody>
      </p:sp>
      <p:sp>
        <p:nvSpPr>
          <p:cNvPr id="3" name="Объект 2"/>
          <p:cNvSpPr>
            <a:spLocks noGrp="1"/>
          </p:cNvSpPr>
          <p:nvPr>
            <p:ph idx="1"/>
          </p:nvPr>
        </p:nvSpPr>
        <p:spPr>
          <a:xfrm>
            <a:off x="676657" y="2011680"/>
            <a:ext cx="6761373" cy="4846320"/>
          </a:xfrm>
        </p:spPr>
        <p:txBody>
          <a:bodyPr>
            <a:normAutofit lnSpcReduction="10000"/>
          </a:bodyPr>
          <a:lstStyle/>
          <a:p>
            <a:r>
              <a:rPr lang="ru-RU" dirty="0" smtClean="0">
                <a:solidFill>
                  <a:srgbClr val="FF0000"/>
                </a:solidFill>
              </a:rPr>
              <a:t>Никотин </a:t>
            </a:r>
            <a:r>
              <a:rPr lang="ru-RU" dirty="0">
                <a:solidFill>
                  <a:srgbClr val="FF0000"/>
                </a:solidFill>
              </a:rPr>
              <a:t>пагубно влияет на состояние сосудов, в результате чего нарушается кровообращение в головном мозге. </a:t>
            </a:r>
            <a:r>
              <a:rPr lang="ru-RU" dirty="0"/>
              <a:t>У курящего подростка заметно ухудшаются концентрация внимания и память, что для школьника является большим минусом</a:t>
            </a:r>
            <a:r>
              <a:rPr lang="ru-RU" dirty="0">
                <a:solidFill>
                  <a:srgbClr val="FF0000"/>
                </a:solidFill>
              </a:rPr>
              <a:t>. Кроме этого, снижается качество зрения, повышается риск появления глаукомы.</a:t>
            </a:r>
            <a:r>
              <a:rPr lang="ru-RU" dirty="0"/>
              <a:t> Никотин разрушительно влияет и на состояние некоторых зон коры, в результате чего </a:t>
            </a:r>
            <a:r>
              <a:rPr lang="ru-RU" dirty="0">
                <a:solidFill>
                  <a:srgbClr val="FF0000"/>
                </a:solidFill>
              </a:rPr>
              <a:t>ухудшается слух.</a:t>
            </a:r>
            <a:r>
              <a:rPr lang="ru-RU" dirty="0"/>
              <a:t> Под воздействием сигарет сильно </a:t>
            </a:r>
            <a:r>
              <a:rPr lang="ru-RU" dirty="0">
                <a:solidFill>
                  <a:srgbClr val="FF0000"/>
                </a:solidFill>
              </a:rPr>
              <a:t>страдает нервная система</a:t>
            </a:r>
            <a:r>
              <a:rPr lang="ru-RU" dirty="0"/>
              <a:t>. Последствия этого непредсказуемы: одни подростки становятся чересчур эмоциональными и вспыльчивыми, другие же, наоборот, замыкаются в себе, страдая от депрессии и мнительности.</a:t>
            </a:r>
            <a:br>
              <a:rPr lang="ru-RU" dirty="0"/>
            </a:b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7463" y="2561639"/>
            <a:ext cx="4287462" cy="2856522"/>
          </a:xfrm>
          <a:prstGeom prst="rect">
            <a:avLst/>
          </a:prstGeom>
        </p:spPr>
      </p:pic>
    </p:spTree>
    <p:extLst>
      <p:ext uri="{BB962C8B-B14F-4D97-AF65-F5344CB8AC3E}">
        <p14:creationId xmlns:p14="http://schemas.microsoft.com/office/powerpoint/2010/main" val="4133657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Влияние на кожу </a:t>
            </a:r>
          </a:p>
        </p:txBody>
      </p:sp>
      <p:sp>
        <p:nvSpPr>
          <p:cNvPr id="3" name="Объект 2"/>
          <p:cNvSpPr>
            <a:spLocks noGrp="1"/>
          </p:cNvSpPr>
          <p:nvPr>
            <p:ph idx="1"/>
          </p:nvPr>
        </p:nvSpPr>
        <p:spPr>
          <a:xfrm>
            <a:off x="676656" y="2011680"/>
            <a:ext cx="5901565" cy="3766185"/>
          </a:xfrm>
        </p:spPr>
        <p:txBody>
          <a:bodyPr/>
          <a:lstStyle/>
          <a:p>
            <a:r>
              <a:rPr lang="ru-RU" dirty="0" smtClean="0"/>
              <a:t>Никотин </a:t>
            </a:r>
            <a:r>
              <a:rPr lang="ru-RU" dirty="0"/>
              <a:t>плохо действует на кожу. Он </a:t>
            </a:r>
            <a:r>
              <a:rPr lang="ru-RU" dirty="0">
                <a:solidFill>
                  <a:srgbClr val="FF0000"/>
                </a:solidFill>
              </a:rPr>
              <a:t>ухудшает работу сальных желез</a:t>
            </a:r>
            <a:r>
              <a:rPr lang="ru-RU" dirty="0"/>
              <a:t>, которые и так не идеальны под действием гормонов. В результате смолящий подросток не только </a:t>
            </a:r>
            <a:r>
              <a:rPr lang="ru-RU" dirty="0">
                <a:solidFill>
                  <a:srgbClr val="FF0000"/>
                </a:solidFill>
              </a:rPr>
              <a:t>покрывается прыщами, но и страдает от чрезмерной сухости кожных покровов</a:t>
            </a:r>
            <a:r>
              <a:rPr lang="ru-RU" dirty="0"/>
              <a:t>. От курения могут появиться и другие дефекты, например, </a:t>
            </a:r>
            <a:r>
              <a:rPr lang="ru-RU" dirty="0">
                <a:solidFill>
                  <a:srgbClr val="FF0000"/>
                </a:solidFill>
              </a:rPr>
              <a:t>некрасивые пигментные пятна или желтоватый болезненный оттенок.</a:t>
            </a:r>
            <a:br>
              <a:rPr lang="ru-RU" dirty="0">
                <a:solidFill>
                  <a:srgbClr val="FF0000"/>
                </a:solidFill>
              </a:rPr>
            </a:br>
            <a:endParaRPr lang="ru-RU" dirty="0">
              <a:solidFill>
                <a:srgbClr val="FF0000"/>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3521" y="2157731"/>
            <a:ext cx="4856066" cy="2727490"/>
          </a:xfrm>
          <a:prstGeom prst="rect">
            <a:avLst/>
          </a:prstGeom>
        </p:spPr>
      </p:pic>
    </p:spTree>
    <p:extLst>
      <p:ext uri="{BB962C8B-B14F-4D97-AF65-F5344CB8AC3E}">
        <p14:creationId xmlns:p14="http://schemas.microsoft.com/office/powerpoint/2010/main" val="3220856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Влияние на сердце и сосуды </a:t>
            </a:r>
          </a:p>
        </p:txBody>
      </p:sp>
      <p:sp>
        <p:nvSpPr>
          <p:cNvPr id="3" name="Объект 2"/>
          <p:cNvSpPr>
            <a:spLocks noGrp="1"/>
          </p:cNvSpPr>
          <p:nvPr>
            <p:ph idx="1"/>
          </p:nvPr>
        </p:nvSpPr>
        <p:spPr>
          <a:xfrm>
            <a:off x="657224" y="2339227"/>
            <a:ext cx="6611248" cy="3766185"/>
          </a:xfrm>
        </p:spPr>
        <p:txBody>
          <a:bodyPr>
            <a:normAutofit/>
          </a:bodyPr>
          <a:lstStyle/>
          <a:p>
            <a:r>
              <a:rPr lang="ru-RU" dirty="0" smtClean="0">
                <a:solidFill>
                  <a:srgbClr val="333333"/>
                </a:solidFill>
                <a:latin typeface="Roboto"/>
              </a:rPr>
              <a:t>Ни </a:t>
            </a:r>
            <a:r>
              <a:rPr lang="ru-RU" dirty="0">
                <a:solidFill>
                  <a:srgbClr val="333333"/>
                </a:solidFill>
                <a:latin typeface="Roboto"/>
              </a:rPr>
              <a:t>один курильщик не может избежать проблем с сердцем и сосудами</a:t>
            </a:r>
            <a:r>
              <a:rPr lang="ru-RU" dirty="0">
                <a:solidFill>
                  <a:srgbClr val="FF0000"/>
                </a:solidFill>
                <a:latin typeface="Roboto"/>
              </a:rPr>
              <a:t>. У курящего подростка могут возникнуть следующие патологии: гипертония; тахикардия; сосудистые спазмы; хрупкость сосудов; атеросклеротические бляшки.</a:t>
            </a:r>
            <a:r>
              <a:rPr lang="ru-RU" dirty="0">
                <a:solidFill>
                  <a:srgbClr val="333333"/>
                </a:solidFill>
                <a:latin typeface="Roboto"/>
              </a:rPr>
              <a:t> Сердечно-сосудистые заболевания – явно не то, что может обрадовать в столь раннем возрасте. </a:t>
            </a:r>
            <a:r>
              <a:rPr lang="ru-RU" dirty="0">
                <a:solidFill>
                  <a:srgbClr val="FF0000"/>
                </a:solidFill>
                <a:latin typeface="Roboto"/>
              </a:rPr>
              <a:t>Плохая работа сердца ведёт к быстрой физической утомляемости.</a:t>
            </a:r>
            <a:r>
              <a:rPr lang="ru-RU" dirty="0"/>
              <a:t/>
            </a:r>
            <a:br>
              <a:rPr lang="ru-RU" dirty="0"/>
            </a:b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5796" y="2157731"/>
            <a:ext cx="3424203" cy="3424203"/>
          </a:xfrm>
          <a:prstGeom prst="rect">
            <a:avLst/>
          </a:prstGeom>
        </p:spPr>
      </p:pic>
    </p:spTree>
    <p:extLst>
      <p:ext uri="{BB962C8B-B14F-4D97-AF65-F5344CB8AC3E}">
        <p14:creationId xmlns:p14="http://schemas.microsoft.com/office/powerpoint/2010/main" val="213760851"/>
      </p:ext>
    </p:extLst>
  </p:cSld>
  <p:clrMapOvr>
    <a:masterClrMapping/>
  </p:clrMapOvr>
</p:sld>
</file>

<file path=ppt/theme/theme1.xml><?xml version="1.0" encoding="utf-8"?>
<a:theme xmlns:a="http://schemas.openxmlformats.org/drawingml/2006/main" name="Метрополия">
  <a:themeElements>
    <a:clrScheme name="Метрополия">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Метрополи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Метрополия">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TM03457491[[fn=Метрополия]]</Template>
  <TotalTime>150</TotalTime>
  <Words>1167</Words>
  <Application>Microsoft Office PowerPoint</Application>
  <PresentationFormat>Широкоэкранный</PresentationFormat>
  <Paragraphs>62</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 Light</vt:lpstr>
      <vt:lpstr>Roboto</vt:lpstr>
      <vt:lpstr>YS Text Fallback</vt:lpstr>
      <vt:lpstr>Метрополия</vt:lpstr>
      <vt:lpstr>Опасность курения для подростков </vt:lpstr>
      <vt:lpstr>Презентация PowerPoint</vt:lpstr>
      <vt:lpstr>31 мая Всемирный день без табака </vt:lpstr>
      <vt:lpstr>Вред курения для подростков </vt:lpstr>
      <vt:lpstr>Почему подростки начинают курить?</vt:lpstr>
      <vt:lpstr>Вред курения для подросткового организма </vt:lpstr>
      <vt:lpstr>Влияние на мозг и нервную систему </vt:lpstr>
      <vt:lpstr>Влияние на кожу </vt:lpstr>
      <vt:lpstr>Влияние на сердце и сосуды </vt:lpstr>
      <vt:lpstr>Влияние на лёгкие </vt:lpstr>
      <vt:lpstr>Влияние на гормональный фон </vt:lpstr>
      <vt:lpstr>Влияние на репродуктивную систему </vt:lpstr>
      <vt:lpstr>Влияние на мышцы и кости </vt:lpstr>
      <vt:lpstr>Влияние на иммунитет </vt:lpstr>
      <vt:lpstr>Последствия курения в подростковом возрасте </vt:lpstr>
      <vt:lpstr>Вопросы для закрепления:</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12</cp:revision>
  <dcterms:created xsi:type="dcterms:W3CDTF">2020-05-21T01:02:46Z</dcterms:created>
  <dcterms:modified xsi:type="dcterms:W3CDTF">2020-05-27T07:08:33Z</dcterms:modified>
</cp:coreProperties>
</file>